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Aileron Regular Bold" panose="020B0604020202020204" charset="0"/>
      <p:regular r:id="rId13"/>
    </p:embeddedFont>
    <p:embeddedFont>
      <p:font typeface="Alegreya Bold" panose="020B0604020202020204" charset="0"/>
      <p:regular r:id="rId14"/>
    </p:embeddedFont>
    <p:embeddedFont>
      <p:font typeface="Arapey Bold Italic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charset="0"/>
      <p:regular r:id="rId24"/>
    </p:embeddedFont>
    <p:embeddedFont>
      <p:font typeface="Montserrat Semi-Bold" panose="020B0604020202020204" charset="0"/>
      <p:regular r:id="rId25"/>
    </p:embeddedFont>
    <p:embeddedFont>
      <p:font typeface="Montserrat Semi-Bold Bold" panose="020B0604020202020204" charset="0"/>
      <p:regular r:id="rId26"/>
    </p:embeddedFont>
    <p:embeddedFont>
      <p:font typeface="Neue Machina Ultra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2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31.png"/><Relationship Id="rId4" Type="http://schemas.openxmlformats.org/officeDocument/2006/relationships/image" Target="../media/image6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sv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jf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31.png"/><Relationship Id="rId4" Type="http://schemas.openxmlformats.org/officeDocument/2006/relationships/image" Target="../media/image6.sv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l="9293" t="29429" r="12170" b="29429"/>
          <a:stretch>
            <a:fillRect/>
          </a:stretch>
        </p:blipFill>
        <p:spPr>
          <a:xfrm>
            <a:off x="10241278" y="6637807"/>
            <a:ext cx="2235298" cy="3951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-1393429">
            <a:off x="12271558" y="6401948"/>
            <a:ext cx="4723918" cy="23088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 t="29429" b="29429"/>
          <a:stretch>
            <a:fillRect/>
          </a:stretch>
        </p:blipFill>
        <p:spPr>
          <a:xfrm>
            <a:off x="6980261" y="5943223"/>
            <a:ext cx="4327479" cy="60087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53896" y="1472166"/>
            <a:ext cx="3597907" cy="36713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13197" y="3777961"/>
            <a:ext cx="15061047" cy="17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0"/>
              </a:lnSpc>
            </a:pPr>
            <a:r>
              <a:rPr lang="en-US" sz="9929" dirty="0">
                <a:solidFill>
                  <a:srgbClr val="794CEC"/>
                </a:solidFill>
                <a:latin typeface="Neue Machina UltraBold"/>
              </a:rPr>
              <a:t>Augmented Reality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40979" y="6000308"/>
            <a:ext cx="3006042" cy="43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41401" y="6657973"/>
            <a:ext cx="2435052" cy="29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68"/>
              </a:lnSpc>
            </a:pPr>
            <a:r>
              <a:rPr lang="en-US" sz="1691" dirty="0">
                <a:solidFill>
                  <a:srgbClr val="01204C"/>
                </a:solidFill>
                <a:latin typeface="Alegreya Bold"/>
              </a:rPr>
              <a:t>By Kholofelo Motlhaka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88788" y="9686280"/>
            <a:ext cx="2157014" cy="42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FFFFFF"/>
                </a:solidFill>
                <a:latin typeface="Arapey Bold Italics"/>
              </a:rPr>
              <a:t>01/02/2023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55747" y="1661133"/>
            <a:ext cx="3067756" cy="34637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D3A46D-6AA6-9454-A57E-1376A88D0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315" y="4896437"/>
            <a:ext cx="6614366" cy="53905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3127669" y="-3654294"/>
            <a:ext cx="7966832" cy="79668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719" r="38317"/>
          <a:stretch>
            <a:fillRect/>
          </a:stretch>
        </p:blipFill>
        <p:spPr>
          <a:xfrm>
            <a:off x="14131181" y="0"/>
            <a:ext cx="7517602" cy="106373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413706" y="100730"/>
            <a:ext cx="3874294" cy="28621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182205" y="7111032"/>
            <a:ext cx="8959061" cy="68312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176074" y="626848"/>
            <a:ext cx="16931456" cy="1331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36"/>
              </a:lnSpc>
            </a:pPr>
            <a:r>
              <a:rPr lang="en-US" sz="8025" dirty="0">
                <a:solidFill>
                  <a:srgbClr val="FFFFFF"/>
                </a:solidFill>
                <a:latin typeface="Neue Machina UltraBold"/>
              </a:rPr>
              <a:t>Difference between AR &amp; </a:t>
            </a:r>
            <a:r>
              <a:rPr lang="en-US" sz="8025" dirty="0">
                <a:solidFill>
                  <a:srgbClr val="FFFFFF"/>
                </a:solidFill>
                <a:highlight>
                  <a:srgbClr val="FF00FF"/>
                </a:highlight>
                <a:latin typeface="Neue Machina UltraBold"/>
              </a:rPr>
              <a:t>VR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2CCC6148-E0FA-6D91-E62F-8FC85A56BF88}"/>
              </a:ext>
            </a:extLst>
          </p:cNvPr>
          <p:cNvSpPr txBox="1"/>
          <p:nvPr/>
        </p:nvSpPr>
        <p:spPr>
          <a:xfrm>
            <a:off x="4805579" y="7740660"/>
            <a:ext cx="6929735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0" lvl="1" indent="-431795" algn="ctr">
              <a:lnSpc>
                <a:spcPts val="55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ontserrat Bold"/>
              </a:rPr>
              <a:t>VR is completely virtual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2D5F7472-5FC8-CD26-5C26-AA27902440E0}"/>
              </a:ext>
            </a:extLst>
          </p:cNvPr>
          <p:cNvSpPr txBox="1"/>
          <p:nvPr/>
        </p:nvSpPr>
        <p:spPr>
          <a:xfrm>
            <a:off x="-176074" y="2979249"/>
            <a:ext cx="1074003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0" lvl="1" indent="-431795" algn="ctr">
              <a:lnSpc>
                <a:spcPts val="55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ontserrat Bold"/>
              </a:rPr>
              <a:t>VR users are controlled by the system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BE43CEB3-24A0-39A0-30D7-A934F938B288}"/>
              </a:ext>
            </a:extLst>
          </p:cNvPr>
          <p:cNvSpPr txBox="1"/>
          <p:nvPr/>
        </p:nvSpPr>
        <p:spPr>
          <a:xfrm>
            <a:off x="3250343" y="6092427"/>
            <a:ext cx="8360107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0" lvl="1" indent="-431795" algn="ctr">
              <a:lnSpc>
                <a:spcPts val="55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ontserrat Bold"/>
              </a:rPr>
              <a:t>VR requires a headset device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64E5FE4D-E19E-3DF9-B149-4086CE602189}"/>
              </a:ext>
            </a:extLst>
          </p:cNvPr>
          <p:cNvSpPr txBox="1"/>
          <p:nvPr/>
        </p:nvSpPr>
        <p:spPr>
          <a:xfrm>
            <a:off x="1077272" y="4554213"/>
            <a:ext cx="98658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0" lvl="1" indent="-431795" algn="ctr">
              <a:lnSpc>
                <a:spcPts val="5599"/>
              </a:lnSpc>
              <a:buFont typeface="Arial"/>
              <a:buChar char="•"/>
            </a:pPr>
            <a:r>
              <a:rPr lang="en-US" sz="3999" b="1" dirty="0">
                <a:solidFill>
                  <a:srgbClr val="000000"/>
                </a:solidFill>
                <a:latin typeface="Montserrat Bold"/>
              </a:rPr>
              <a:t>VR only enhances a fictional reality</a:t>
            </a:r>
          </a:p>
        </p:txBody>
      </p:sp>
    </p:spTree>
    <p:extLst>
      <p:ext uri="{BB962C8B-B14F-4D97-AF65-F5344CB8AC3E}">
        <p14:creationId xmlns:p14="http://schemas.microsoft.com/office/powerpoint/2010/main" val="51720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2203450" y="449265"/>
            <a:ext cx="12718369" cy="938846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172200" y="2903539"/>
            <a:ext cx="12115798" cy="4068761"/>
            <a:chOff x="-585889" y="1214729"/>
            <a:chExt cx="2879504" cy="1762124"/>
          </a:xfrm>
        </p:grpSpPr>
        <p:sp>
          <p:nvSpPr>
            <p:cNvPr id="6" name="Freeform 6"/>
            <p:cNvSpPr/>
            <p:nvPr/>
          </p:nvSpPr>
          <p:spPr>
            <a:xfrm>
              <a:off x="-585889" y="1214729"/>
              <a:ext cx="2879504" cy="1762124"/>
            </a:xfrm>
            <a:custGeom>
              <a:avLst/>
              <a:gdLst/>
              <a:ahLst/>
              <a:cxnLst/>
              <a:rect l="l" t="t" r="r" b="b"/>
              <a:pathLst>
                <a:path w="2861394" h="2214063">
                  <a:moveTo>
                    <a:pt x="2736934" y="2214063"/>
                  </a:moveTo>
                  <a:lnTo>
                    <a:pt x="124460" y="2214063"/>
                  </a:lnTo>
                  <a:cubicBezTo>
                    <a:pt x="55880" y="2214063"/>
                    <a:pt x="0" y="2158183"/>
                    <a:pt x="0" y="20896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36934" y="0"/>
                  </a:lnTo>
                  <a:cubicBezTo>
                    <a:pt x="2805514" y="0"/>
                    <a:pt x="2861394" y="55880"/>
                    <a:pt x="2861394" y="124460"/>
                  </a:cubicBezTo>
                  <a:lnTo>
                    <a:pt x="2861394" y="2089603"/>
                  </a:lnTo>
                  <a:cubicBezTo>
                    <a:pt x="2861394" y="2158183"/>
                    <a:pt x="2805514" y="2214063"/>
                    <a:pt x="2736934" y="2214063"/>
                  </a:cubicBezTo>
                  <a:close/>
                </a:path>
              </a:pathLst>
            </a:custGeom>
            <a:solidFill>
              <a:srgbClr val="8C52FF">
                <a:alpha val="17647"/>
              </a:srgbClr>
            </a:solidFill>
          </p:spPr>
          <p:txBody>
            <a:bodyPr/>
            <a:lstStyle/>
            <a:p>
              <a:pPr algn="ctr"/>
              <a:r>
                <a:rPr lang="en-ZA" sz="7200" b="0" i="0" dirty="0">
                  <a:solidFill>
                    <a:schemeClr val="bg1"/>
                  </a:solidFill>
                  <a:effectLst/>
                  <a:highlight>
                    <a:srgbClr val="FF00FF"/>
                  </a:highlight>
                  <a:latin typeface="Alegreya Bold" panose="020B0604020202020204" charset="0"/>
                </a:rPr>
                <a:t>Since we cannot change reality, let us change the eyes which see reality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04634" y="8496300"/>
            <a:ext cx="6858000" cy="162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8000" dirty="0">
                <a:solidFill>
                  <a:srgbClr val="FFFFFF"/>
                </a:solidFill>
                <a:latin typeface="Alegreya Bold" panose="020B0604020202020204" charset="0"/>
              </a:rPr>
              <a:t>Thank You</a:t>
            </a:r>
            <a:r>
              <a:rPr lang="en-US" sz="8000" dirty="0">
                <a:solidFill>
                  <a:srgbClr val="FFFFFF"/>
                </a:solidFill>
                <a:latin typeface="Neue Machina Ultra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4777" y="1358266"/>
            <a:ext cx="6309137" cy="121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88"/>
              </a:lnSpc>
            </a:pPr>
            <a:r>
              <a:rPr lang="en-US" sz="7063" dirty="0">
                <a:solidFill>
                  <a:srgbClr val="FFFFFF"/>
                </a:solidFill>
                <a:latin typeface="Neue Machina UltraBold"/>
              </a:rPr>
              <a:t>Conclusion: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61682" y="1333500"/>
            <a:ext cx="11805542" cy="118055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15840" y="1275929"/>
            <a:ext cx="9456319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0"/>
              </a:lnSpc>
            </a:pPr>
            <a:r>
              <a:rPr lang="en-US" sz="8000" dirty="0">
                <a:solidFill>
                  <a:srgbClr val="794CEC"/>
                </a:solidFill>
                <a:latin typeface="Neue Machina UltraBold"/>
              </a:rPr>
              <a:t>Topics to Cover: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778" y="2944797"/>
            <a:ext cx="14948444" cy="7338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32640" lvl="1" indent="-466320" algn="just">
              <a:lnSpc>
                <a:spcPct val="150000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Montserrat Bold"/>
              </a:rPr>
              <a:t>What is AR?</a:t>
            </a:r>
          </a:p>
          <a:p>
            <a:pPr marL="932640" lvl="1" indent="-466320" algn="just">
              <a:lnSpc>
                <a:spcPct val="150000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Montserrat Bold"/>
              </a:rPr>
              <a:t>How does AR work</a:t>
            </a:r>
          </a:p>
          <a:p>
            <a:pPr marL="932640" lvl="1" indent="-466320" algn="just">
              <a:lnSpc>
                <a:spcPct val="150000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Montserrat Bold"/>
              </a:rPr>
              <a:t>Types of AR</a:t>
            </a:r>
          </a:p>
          <a:p>
            <a:pPr marL="932640" lvl="1" indent="-466320" algn="just">
              <a:lnSpc>
                <a:spcPct val="150000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Montserrat Bold"/>
              </a:rPr>
              <a:t>Advantages and Disadvantages of AR</a:t>
            </a:r>
          </a:p>
          <a:p>
            <a:pPr marL="932640" lvl="1" indent="-466320" algn="just">
              <a:lnSpc>
                <a:spcPct val="150000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Montserrat Bold"/>
              </a:rPr>
              <a:t>Difference between AR and VR</a:t>
            </a:r>
          </a:p>
          <a:p>
            <a:pPr marL="932640" lvl="1" indent="-466320" algn="just">
              <a:lnSpc>
                <a:spcPct val="150000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Montserrat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44" r="3114" b="8916"/>
          <a:stretch>
            <a:fillRect/>
          </a:stretch>
        </p:blipFill>
        <p:spPr>
          <a:xfrm>
            <a:off x="4493843" y="1716703"/>
            <a:ext cx="9300313" cy="62381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09859" y="8185697"/>
            <a:ext cx="14008838" cy="1777241"/>
            <a:chOff x="0" y="0"/>
            <a:chExt cx="5301861" cy="6726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1861" cy="672624"/>
            </a:xfrm>
            <a:custGeom>
              <a:avLst/>
              <a:gdLst/>
              <a:ahLst/>
              <a:cxnLst/>
              <a:rect l="l" t="t" r="r" b="b"/>
              <a:pathLst>
                <a:path w="5301861" h="672624">
                  <a:moveTo>
                    <a:pt x="5177401" y="672624"/>
                  </a:moveTo>
                  <a:lnTo>
                    <a:pt x="124460" y="672624"/>
                  </a:lnTo>
                  <a:cubicBezTo>
                    <a:pt x="55880" y="672624"/>
                    <a:pt x="0" y="616744"/>
                    <a:pt x="0" y="5481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77401" y="0"/>
                  </a:lnTo>
                  <a:cubicBezTo>
                    <a:pt x="5245981" y="0"/>
                    <a:pt x="5301861" y="55880"/>
                    <a:pt x="5301861" y="124460"/>
                  </a:cubicBezTo>
                  <a:lnTo>
                    <a:pt x="5301861" y="548164"/>
                  </a:lnTo>
                  <a:cubicBezTo>
                    <a:pt x="5301861" y="616744"/>
                    <a:pt x="5245981" y="672624"/>
                    <a:pt x="5177401" y="672624"/>
                  </a:cubicBezTo>
                  <a:close/>
                </a:path>
              </a:pathLst>
            </a:custGeom>
            <a:solidFill>
              <a:srgbClr val="794CEC">
                <a:alpha val="30980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740556" y="8471387"/>
            <a:ext cx="14278141" cy="175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4885" lvl="1" indent="-422443" algn="ctr">
              <a:lnSpc>
                <a:spcPts val="4578"/>
              </a:lnSpc>
              <a:buFont typeface="Arial"/>
              <a:buChar char="•"/>
            </a:pPr>
            <a:r>
              <a:rPr lang="en-US" sz="3913" spc="152">
                <a:solidFill>
                  <a:srgbClr val="FFFFFF"/>
                </a:solidFill>
                <a:latin typeface="Aileron Regular Bold"/>
              </a:rPr>
              <a:t>Is an interactive experience that combines the real world with computer-generated content.</a:t>
            </a:r>
          </a:p>
          <a:p>
            <a:pPr algn="ctr">
              <a:lnSpc>
                <a:spcPts val="4578"/>
              </a:lnSpc>
            </a:pPr>
            <a:endParaRPr lang="en-US" sz="3913" spc="152">
              <a:solidFill>
                <a:srgbClr val="FFFFFF"/>
              </a:solidFill>
              <a:latin typeface="Aileron Regular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4146446">
            <a:off x="11215534" y="-1233288"/>
            <a:ext cx="12718369" cy="93884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24734" y="1716703"/>
            <a:ext cx="2292647" cy="26352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2194329">
            <a:off x="14574249" y="-2956683"/>
            <a:ext cx="6888896" cy="718528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90487" y="230932"/>
            <a:ext cx="13673329" cy="99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34"/>
              </a:lnSpc>
            </a:pPr>
            <a:r>
              <a:rPr lang="en-US" sz="6600" spc="-89" dirty="0">
                <a:solidFill>
                  <a:srgbClr val="FFFFFF"/>
                </a:solidFill>
                <a:latin typeface="Neue Machina UltraBold"/>
              </a:rPr>
              <a:t>What is Augmented Reality?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020057" y="-2331083"/>
            <a:ext cx="4903845" cy="56366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l="19481" t="14135" r="12649" b="9295"/>
          <a:stretch>
            <a:fillRect/>
          </a:stretch>
        </p:blipFill>
        <p:spPr>
          <a:xfrm>
            <a:off x="12678451" y="6678375"/>
            <a:ext cx="5609549" cy="35598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l="5959" r="5350"/>
          <a:stretch>
            <a:fillRect/>
          </a:stretch>
        </p:blipFill>
        <p:spPr>
          <a:xfrm>
            <a:off x="6307481" y="4335837"/>
            <a:ext cx="6370970" cy="40406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 l="14974" t="3739"/>
          <a:stretch>
            <a:fillRect/>
          </a:stretch>
        </p:blipFill>
        <p:spPr>
          <a:xfrm>
            <a:off x="79005" y="2104432"/>
            <a:ext cx="6228476" cy="396646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274488" y="-20918"/>
            <a:ext cx="9228381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How does AR work?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91996" y="5510728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AR in Retail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074113"/>
            <a:ext cx="4986447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AR in Healthcare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06291" y="3166357"/>
            <a:ext cx="6280317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AR in Entertainment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r="38317"/>
          <a:stretch>
            <a:fillRect/>
          </a:stretch>
        </p:blipFill>
        <p:spPr>
          <a:xfrm>
            <a:off x="13008264" y="99307"/>
            <a:ext cx="6511191" cy="112803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64996" y="2797072"/>
            <a:ext cx="5634796" cy="7111190"/>
            <a:chOff x="0" y="0"/>
            <a:chExt cx="1867708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708" cy="2357074"/>
            </a:xfrm>
            <a:custGeom>
              <a:avLst/>
              <a:gdLst/>
              <a:ahLst/>
              <a:cxnLst/>
              <a:rect l="l" t="t" r="r" b="b"/>
              <a:pathLst>
                <a:path w="1867708" h="2357074">
                  <a:moveTo>
                    <a:pt x="1743248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3248" y="0"/>
                  </a:lnTo>
                  <a:cubicBezTo>
                    <a:pt x="1811828" y="0"/>
                    <a:pt x="1867708" y="55880"/>
                    <a:pt x="1867708" y="124460"/>
                  </a:cubicBezTo>
                  <a:lnTo>
                    <a:pt x="1867708" y="2232614"/>
                  </a:lnTo>
                  <a:cubicBezTo>
                    <a:pt x="1867708" y="2301194"/>
                    <a:pt x="1811828" y="2357074"/>
                    <a:pt x="1743248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37398" y="3125236"/>
            <a:ext cx="5047586" cy="504758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00" r="-2500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663496" y="2797072"/>
            <a:ext cx="5301213" cy="6461228"/>
            <a:chOff x="0" y="0"/>
            <a:chExt cx="1933897" cy="2357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3897" cy="2357074"/>
            </a:xfrm>
            <a:custGeom>
              <a:avLst/>
              <a:gdLst/>
              <a:ahLst/>
              <a:cxnLst/>
              <a:rect l="l" t="t" r="r" b="b"/>
              <a:pathLst>
                <a:path w="1933897" h="2357074">
                  <a:moveTo>
                    <a:pt x="180943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437" y="0"/>
                  </a:lnTo>
                  <a:cubicBezTo>
                    <a:pt x="1878017" y="0"/>
                    <a:pt x="1933897" y="55880"/>
                    <a:pt x="1933897" y="124460"/>
                  </a:cubicBezTo>
                  <a:lnTo>
                    <a:pt x="1933897" y="2232614"/>
                  </a:lnTo>
                  <a:cubicBezTo>
                    <a:pt x="1933897" y="2301194"/>
                    <a:pt x="1878017" y="2357074"/>
                    <a:pt x="180943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666540" y="3125236"/>
            <a:ext cx="3678177" cy="367817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38988" r="-3898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676320" y="2797072"/>
            <a:ext cx="5143232" cy="7111190"/>
            <a:chOff x="0" y="0"/>
            <a:chExt cx="1876265" cy="25941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76265" cy="2594182"/>
            </a:xfrm>
            <a:custGeom>
              <a:avLst/>
              <a:gdLst/>
              <a:ahLst/>
              <a:cxnLst/>
              <a:rect l="l" t="t" r="r" b="b"/>
              <a:pathLst>
                <a:path w="1876265" h="2594182">
                  <a:moveTo>
                    <a:pt x="1751805" y="2594182"/>
                  </a:moveTo>
                  <a:lnTo>
                    <a:pt x="124460" y="2594182"/>
                  </a:lnTo>
                  <a:cubicBezTo>
                    <a:pt x="55880" y="2594182"/>
                    <a:pt x="0" y="2538301"/>
                    <a:pt x="0" y="24697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51805" y="0"/>
                  </a:lnTo>
                  <a:cubicBezTo>
                    <a:pt x="1820385" y="0"/>
                    <a:pt x="1876265" y="55880"/>
                    <a:pt x="1876265" y="124460"/>
                  </a:cubicBezTo>
                  <a:lnTo>
                    <a:pt x="1876265" y="2469722"/>
                  </a:lnTo>
                  <a:cubicBezTo>
                    <a:pt x="1876265" y="2538302"/>
                    <a:pt x="1820385" y="2594182"/>
                    <a:pt x="1751805" y="259418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092670" y="2988234"/>
            <a:ext cx="4310533" cy="4310533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0000" r="-3000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3223036">
            <a:off x="15631061" y="3684321"/>
            <a:ext cx="6022673" cy="355337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778615" y="111344"/>
            <a:ext cx="8946076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Types of 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7398" y="8200401"/>
            <a:ext cx="5047586" cy="140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024" dirty="0">
                <a:solidFill>
                  <a:srgbClr val="FFFFFF"/>
                </a:solidFill>
                <a:latin typeface="Montserrat Semi-Bold"/>
              </a:rPr>
              <a:t>Projection based AR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84165" y="7359569"/>
            <a:ext cx="4290504" cy="140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024">
                <a:solidFill>
                  <a:srgbClr val="FFFFFF"/>
                </a:solidFill>
                <a:latin typeface="Montserrat Semi-Bold Bold"/>
              </a:rPr>
              <a:t>Recognition based AR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67783" y="8200401"/>
            <a:ext cx="4360307" cy="140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024">
                <a:solidFill>
                  <a:srgbClr val="FFFFFF"/>
                </a:solidFill>
                <a:latin typeface="Montserrat Semi-Bold Bold"/>
              </a:rPr>
              <a:t>Location based AR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r="38317"/>
          <a:stretch>
            <a:fillRect/>
          </a:stretch>
        </p:blipFill>
        <p:spPr>
          <a:xfrm>
            <a:off x="13008264" y="99307"/>
            <a:ext cx="6511191" cy="112803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45272" y="2797071"/>
            <a:ext cx="6135807" cy="6957979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455425" y="2797349"/>
            <a:ext cx="6135808" cy="6957701"/>
            <a:chOff x="0" y="0"/>
            <a:chExt cx="1565187" cy="235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3223036">
            <a:off x="15631062" y="3684320"/>
            <a:ext cx="6022673" cy="3553377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323254" y="8461299"/>
            <a:ext cx="4927096" cy="129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4000" dirty="0">
                <a:solidFill>
                  <a:srgbClr val="FFFFFF"/>
                </a:solidFill>
                <a:latin typeface="Montserrat Semi-Bold Bold"/>
              </a:rPr>
              <a:t> Outlining based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FFFFFF"/>
                </a:solidFill>
                <a:latin typeface="Montserrat Semi-Bold Bold"/>
              </a:rPr>
              <a:t>AR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96790" y="7895677"/>
            <a:ext cx="5788836" cy="1742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FFFFFF"/>
                </a:solidFill>
                <a:latin typeface="Montserrat Semi-Bold Bold"/>
              </a:rPr>
              <a:t>Superimposition based 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89531" y="468389"/>
            <a:ext cx="13701324" cy="135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8"/>
              </a:lnSpc>
            </a:pPr>
            <a:r>
              <a:rPr lang="en-US" sz="7863" dirty="0">
                <a:solidFill>
                  <a:srgbClr val="FFFFFF"/>
                </a:solidFill>
                <a:latin typeface="Neue Machina UltraBold"/>
              </a:rPr>
              <a:t>Types of AR continues...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CF93CC3-6F2D-B13E-B53F-78BFE8069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17" y="3086100"/>
            <a:ext cx="5553583" cy="4880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4" name="AutoShape 9">
            <a:extLst>
              <a:ext uri="{FF2B5EF4-FFF2-40B4-BE49-F238E27FC236}">
                <a16:creationId xmlns:a16="http://schemas.microsoft.com/office/drawing/2014/main" id="{82A12463-BC15-A1EC-10A9-BB7EDFE81417}"/>
              </a:ext>
            </a:extLst>
          </p:cNvPr>
          <p:cNvSpPr/>
          <p:nvPr/>
        </p:nvSpPr>
        <p:spPr>
          <a:xfrm rot="-5400000">
            <a:off x="5615526" y="6173145"/>
            <a:ext cx="675214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2F01830-AFD2-F62C-24AA-4F83ED4FC3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160" y="3074808"/>
            <a:ext cx="5532654" cy="4704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87555" y="-3214346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9892" y="3144192"/>
            <a:ext cx="3723420" cy="4912375"/>
            <a:chOff x="0" y="0"/>
            <a:chExt cx="1358314" cy="17920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8314" cy="1792048"/>
            </a:xfrm>
            <a:custGeom>
              <a:avLst/>
              <a:gdLst/>
              <a:ahLst/>
              <a:cxnLst/>
              <a:rect l="l" t="t" r="r" b="b"/>
              <a:pathLst>
                <a:path w="1358314" h="1792048">
                  <a:moveTo>
                    <a:pt x="1233854" y="1792048"/>
                  </a:moveTo>
                  <a:lnTo>
                    <a:pt x="124460" y="1792048"/>
                  </a:lnTo>
                  <a:cubicBezTo>
                    <a:pt x="55880" y="1792048"/>
                    <a:pt x="0" y="1736168"/>
                    <a:pt x="0" y="16675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854" y="0"/>
                  </a:lnTo>
                  <a:cubicBezTo>
                    <a:pt x="1302434" y="0"/>
                    <a:pt x="1358314" y="55880"/>
                    <a:pt x="1358314" y="124460"/>
                  </a:cubicBezTo>
                  <a:lnTo>
                    <a:pt x="1358314" y="1667588"/>
                  </a:lnTo>
                  <a:cubicBezTo>
                    <a:pt x="1358314" y="1736168"/>
                    <a:pt x="1302434" y="1792048"/>
                    <a:pt x="1233854" y="179204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2434341" y="5561893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799256" y="3086269"/>
            <a:ext cx="3911941" cy="4970298"/>
            <a:chOff x="0" y="0"/>
            <a:chExt cx="14270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7087" cy="1813178"/>
            </a:xfrm>
            <a:custGeom>
              <a:avLst/>
              <a:gdLst/>
              <a:ahLst/>
              <a:cxnLst/>
              <a:rect l="l" t="t" r="r" b="b"/>
              <a:pathLst>
                <a:path w="1427087" h="1813178">
                  <a:moveTo>
                    <a:pt x="13026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2627" y="0"/>
                  </a:lnTo>
                  <a:cubicBezTo>
                    <a:pt x="1371207" y="0"/>
                    <a:pt x="1427087" y="55880"/>
                    <a:pt x="1427087" y="124460"/>
                  </a:cubicBezTo>
                  <a:lnTo>
                    <a:pt x="1427087" y="1688718"/>
                  </a:lnTo>
                  <a:cubicBezTo>
                    <a:pt x="1427087" y="1757298"/>
                    <a:pt x="1371207" y="1813178"/>
                    <a:pt x="13026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7247379" y="5461164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372600" y="3086269"/>
            <a:ext cx="3873788" cy="4970298"/>
            <a:chOff x="0" y="0"/>
            <a:chExt cx="1413169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3169" cy="1813178"/>
            </a:xfrm>
            <a:custGeom>
              <a:avLst/>
              <a:gdLst/>
              <a:ahLst/>
              <a:cxnLst/>
              <a:rect l="l" t="t" r="r" b="b"/>
              <a:pathLst>
                <a:path w="1413169" h="1813178">
                  <a:moveTo>
                    <a:pt x="1288708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8709" y="0"/>
                  </a:lnTo>
                  <a:cubicBezTo>
                    <a:pt x="1357289" y="0"/>
                    <a:pt x="1413169" y="55880"/>
                    <a:pt x="1413169" y="124460"/>
                  </a:cubicBezTo>
                  <a:lnTo>
                    <a:pt x="1413169" y="1688718"/>
                  </a:lnTo>
                  <a:cubicBezTo>
                    <a:pt x="1413169" y="1757298"/>
                    <a:pt x="1357289" y="1813178"/>
                    <a:pt x="1288709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5955" y="1102721"/>
            <a:ext cx="13686333" cy="156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9062">
                <a:solidFill>
                  <a:srgbClr val="FFFFFF"/>
                </a:solidFill>
                <a:latin typeface="Neue Machina UltraBold"/>
              </a:rPr>
              <a:t>The advantages of 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577" y="3469292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8381" y="4902332"/>
            <a:ext cx="3431106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Business Improvement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46662" y="3469292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38276" y="4726136"/>
            <a:ext cx="3615174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Unique customer experience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2600" y="4726136"/>
            <a:ext cx="3873788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Increase user knowledge and Information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16969" y="3298388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031778" y="3086269"/>
            <a:ext cx="3891696" cy="4970298"/>
            <a:chOff x="0" y="0"/>
            <a:chExt cx="1419701" cy="18131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19701" cy="1813178"/>
            </a:xfrm>
            <a:custGeom>
              <a:avLst/>
              <a:gdLst/>
              <a:ahLst/>
              <a:cxnLst/>
              <a:rect l="l" t="t" r="r" b="b"/>
              <a:pathLst>
                <a:path w="1419701" h="1813178">
                  <a:moveTo>
                    <a:pt x="1295241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95241" y="0"/>
                  </a:lnTo>
                  <a:cubicBezTo>
                    <a:pt x="1363821" y="0"/>
                    <a:pt x="1419701" y="55880"/>
                    <a:pt x="1419701" y="124460"/>
                  </a:cubicBezTo>
                  <a:lnTo>
                    <a:pt x="1419701" y="1688718"/>
                  </a:lnTo>
                  <a:cubicBezTo>
                    <a:pt x="1419701" y="1757298"/>
                    <a:pt x="1363821" y="1813178"/>
                    <a:pt x="1295241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25" name="AutoShape 25"/>
          <p:cNvSpPr/>
          <p:nvPr/>
        </p:nvSpPr>
        <p:spPr>
          <a:xfrm rot="-5400000">
            <a:off x="11782732" y="5461164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4868226" y="3132406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46078" y="4724464"/>
            <a:ext cx="3617329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Immersive Video gaming and entertainment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87555" y="-3214346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9892" y="3144192"/>
            <a:ext cx="3723420" cy="4912375"/>
            <a:chOff x="0" y="0"/>
            <a:chExt cx="1358314" cy="17920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8314" cy="1792048"/>
            </a:xfrm>
            <a:custGeom>
              <a:avLst/>
              <a:gdLst/>
              <a:ahLst/>
              <a:cxnLst/>
              <a:rect l="l" t="t" r="r" b="b"/>
              <a:pathLst>
                <a:path w="1358314" h="1792048">
                  <a:moveTo>
                    <a:pt x="1233854" y="1792048"/>
                  </a:moveTo>
                  <a:lnTo>
                    <a:pt x="124460" y="1792048"/>
                  </a:lnTo>
                  <a:cubicBezTo>
                    <a:pt x="55880" y="1792048"/>
                    <a:pt x="0" y="1736168"/>
                    <a:pt x="0" y="16675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854" y="0"/>
                  </a:lnTo>
                  <a:cubicBezTo>
                    <a:pt x="1302434" y="0"/>
                    <a:pt x="1358314" y="55880"/>
                    <a:pt x="1358314" y="124460"/>
                  </a:cubicBezTo>
                  <a:lnTo>
                    <a:pt x="1358314" y="1667588"/>
                  </a:lnTo>
                  <a:cubicBezTo>
                    <a:pt x="1358314" y="1736168"/>
                    <a:pt x="1302434" y="1792048"/>
                    <a:pt x="1233854" y="179204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2434341" y="5561893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799256" y="3086269"/>
            <a:ext cx="3911941" cy="4970298"/>
            <a:chOff x="0" y="0"/>
            <a:chExt cx="14270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7087" cy="1813178"/>
            </a:xfrm>
            <a:custGeom>
              <a:avLst/>
              <a:gdLst/>
              <a:ahLst/>
              <a:cxnLst/>
              <a:rect l="l" t="t" r="r" b="b"/>
              <a:pathLst>
                <a:path w="1427087" h="1813178">
                  <a:moveTo>
                    <a:pt x="13026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2627" y="0"/>
                  </a:lnTo>
                  <a:cubicBezTo>
                    <a:pt x="1371207" y="0"/>
                    <a:pt x="1427087" y="55880"/>
                    <a:pt x="1427087" y="124460"/>
                  </a:cubicBezTo>
                  <a:lnTo>
                    <a:pt x="1427087" y="1688718"/>
                  </a:lnTo>
                  <a:cubicBezTo>
                    <a:pt x="1427087" y="1757298"/>
                    <a:pt x="1371207" y="1813178"/>
                    <a:pt x="13026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7247379" y="5461164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372600" y="3086269"/>
            <a:ext cx="3873788" cy="4970298"/>
            <a:chOff x="0" y="0"/>
            <a:chExt cx="1413169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3169" cy="1813178"/>
            </a:xfrm>
            <a:custGeom>
              <a:avLst/>
              <a:gdLst/>
              <a:ahLst/>
              <a:cxnLst/>
              <a:rect l="l" t="t" r="r" b="b"/>
              <a:pathLst>
                <a:path w="1413169" h="1813178">
                  <a:moveTo>
                    <a:pt x="1288708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8709" y="0"/>
                  </a:lnTo>
                  <a:cubicBezTo>
                    <a:pt x="1357289" y="0"/>
                    <a:pt x="1413169" y="55880"/>
                    <a:pt x="1413169" y="124460"/>
                  </a:cubicBezTo>
                  <a:lnTo>
                    <a:pt x="1413169" y="1688718"/>
                  </a:lnTo>
                  <a:cubicBezTo>
                    <a:pt x="1413169" y="1757298"/>
                    <a:pt x="1357289" y="1813178"/>
                    <a:pt x="1288709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278238" y="489447"/>
            <a:ext cx="16056461" cy="150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68"/>
              </a:lnSpc>
            </a:pPr>
            <a:r>
              <a:rPr lang="en-US" sz="8762">
                <a:solidFill>
                  <a:srgbClr val="FFFFFF"/>
                </a:solidFill>
                <a:latin typeface="Neue Machina UltraBold"/>
              </a:rPr>
              <a:t>The disadvantages of 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577" y="3469292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8381" y="4762563"/>
            <a:ext cx="345695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Functionality Issues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46662" y="3469292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38276" y="4726136"/>
            <a:ext cx="3405624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Issues about Privacy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53575" y="4726136"/>
            <a:ext cx="349712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Addictive and laziness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16969" y="3298388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031778" y="3086269"/>
            <a:ext cx="3891696" cy="4970298"/>
            <a:chOff x="0" y="0"/>
            <a:chExt cx="1419701" cy="18131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19701" cy="1813178"/>
            </a:xfrm>
            <a:custGeom>
              <a:avLst/>
              <a:gdLst/>
              <a:ahLst/>
              <a:cxnLst/>
              <a:rect l="l" t="t" r="r" b="b"/>
              <a:pathLst>
                <a:path w="1419701" h="1813178">
                  <a:moveTo>
                    <a:pt x="1295241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95241" y="0"/>
                  </a:lnTo>
                  <a:cubicBezTo>
                    <a:pt x="1363821" y="0"/>
                    <a:pt x="1419701" y="55880"/>
                    <a:pt x="1419701" y="124460"/>
                  </a:cubicBezTo>
                  <a:lnTo>
                    <a:pt x="1419701" y="1688718"/>
                  </a:lnTo>
                  <a:cubicBezTo>
                    <a:pt x="1419701" y="1757298"/>
                    <a:pt x="1363821" y="1813178"/>
                    <a:pt x="1295241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25" name="AutoShape 25"/>
          <p:cNvSpPr/>
          <p:nvPr/>
        </p:nvSpPr>
        <p:spPr>
          <a:xfrm rot="-5400000">
            <a:off x="11782732" y="5461164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4868226" y="3132406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31778" y="4275690"/>
            <a:ext cx="3827392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Time consuming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Implementation requirements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55747" y="1661133"/>
            <a:ext cx="3067756" cy="34637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D3A46D-6AA6-9454-A57E-1376A88D0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4808410"/>
            <a:ext cx="6305729" cy="55231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814079" y="-3591601"/>
            <a:ext cx="7966832" cy="79668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719" r="38317"/>
          <a:stretch>
            <a:fillRect/>
          </a:stretch>
        </p:blipFill>
        <p:spPr>
          <a:xfrm>
            <a:off x="13883425" y="0"/>
            <a:ext cx="7517602" cy="111503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413706" y="100730"/>
            <a:ext cx="3874294" cy="28621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182205" y="7111032"/>
            <a:ext cx="8959061" cy="68312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27844" y="329122"/>
            <a:ext cx="16931456" cy="1331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36"/>
              </a:lnSpc>
            </a:pPr>
            <a:r>
              <a:rPr lang="en-US" sz="8025" dirty="0">
                <a:solidFill>
                  <a:srgbClr val="FFFFFF"/>
                </a:solidFill>
                <a:latin typeface="Neue Machina UltraBold"/>
              </a:rPr>
              <a:t>Difference between </a:t>
            </a:r>
            <a:r>
              <a:rPr lang="en-US" sz="8025" dirty="0">
                <a:solidFill>
                  <a:srgbClr val="FFFFFF"/>
                </a:solidFill>
                <a:highlight>
                  <a:srgbClr val="FF00FF"/>
                </a:highlight>
                <a:latin typeface="Neue Machina UltraBold"/>
              </a:rPr>
              <a:t>AR</a:t>
            </a:r>
            <a:r>
              <a:rPr lang="en-US" sz="8025" dirty="0">
                <a:solidFill>
                  <a:srgbClr val="FFFFFF"/>
                </a:solidFill>
                <a:latin typeface="Neue Machina UltraBold"/>
              </a:rPr>
              <a:t> &amp; VR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20909" y="7443648"/>
            <a:ext cx="10315234" cy="752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171" lvl="1" indent="-485586" algn="l">
              <a:lnSpc>
                <a:spcPts val="6297"/>
              </a:lnSpc>
              <a:buFont typeface="Arial"/>
              <a:buChar char="•"/>
            </a:pPr>
            <a:r>
              <a:rPr lang="en-US" sz="4498" dirty="0">
                <a:solidFill>
                  <a:srgbClr val="FFFFFF"/>
                </a:solidFill>
                <a:latin typeface="Montserrat Bold"/>
              </a:rPr>
              <a:t>AR uses a real-world setting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433302" y="2634629"/>
            <a:ext cx="16289197" cy="75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171" lvl="1" indent="-485586" algn="l">
              <a:lnSpc>
                <a:spcPts val="6297"/>
              </a:lnSpc>
              <a:buFont typeface="Arial"/>
              <a:buChar char="•"/>
            </a:pPr>
            <a:r>
              <a:rPr lang="en-US" sz="4498" dirty="0">
                <a:solidFill>
                  <a:srgbClr val="FFFFFF"/>
                </a:solidFill>
                <a:latin typeface="Montserrat Bold"/>
              </a:rPr>
              <a:t>AR users can control their presence in the real world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365799" y="5746690"/>
            <a:ext cx="12771197" cy="75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171" lvl="1" indent="-485586" algn="l">
              <a:lnSpc>
                <a:spcPts val="6297"/>
              </a:lnSpc>
              <a:buFont typeface="Arial"/>
              <a:buChar char="•"/>
            </a:pPr>
            <a:r>
              <a:rPr lang="en-US" sz="4498" dirty="0">
                <a:solidFill>
                  <a:srgbClr val="FFFFFF"/>
                </a:solidFill>
                <a:latin typeface="Montserrat Bold"/>
              </a:rPr>
              <a:t>AR can be accessed with a smartphone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433302" y="4141162"/>
            <a:ext cx="13794432" cy="75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171" lvl="1" indent="-485586" algn="l">
              <a:lnSpc>
                <a:spcPts val="6297"/>
              </a:lnSpc>
              <a:buFont typeface="Arial"/>
              <a:buChar char="•"/>
            </a:pPr>
            <a:r>
              <a:rPr lang="en-US" sz="4498" dirty="0">
                <a:solidFill>
                  <a:srgbClr val="FFFFFF"/>
                </a:solidFill>
                <a:latin typeface="Montserrat Bold"/>
              </a:rPr>
              <a:t>AR enhances both the virtual and real world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</Words>
  <Application>Microsoft Office PowerPoint</Application>
  <PresentationFormat>Custom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Alegreya Bold</vt:lpstr>
      <vt:lpstr>Calibri</vt:lpstr>
      <vt:lpstr>Neue Machina UltraBold</vt:lpstr>
      <vt:lpstr>Arial</vt:lpstr>
      <vt:lpstr>Aileron Regular Bold</vt:lpstr>
      <vt:lpstr>Montserrat Semi-Bold Bold</vt:lpstr>
      <vt:lpstr>Montserrat Semi-Bold</vt:lpstr>
      <vt:lpstr>Montserrat Bold</vt:lpstr>
      <vt:lpstr>Montserrat</vt:lpstr>
      <vt:lpstr>Arapey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Motlhaka Kholofelo, (Kholofelo.Motlhaka@bmwithub.co.za)</dc:creator>
  <cp:lastModifiedBy>Motlhaka Kholofelo, (Kholofelo.Motlhaka@bmwithub.co.za)</cp:lastModifiedBy>
  <cp:revision>4</cp:revision>
  <dcterms:created xsi:type="dcterms:W3CDTF">2006-08-16T00:00:00Z</dcterms:created>
  <dcterms:modified xsi:type="dcterms:W3CDTF">2023-01-31T10:02:39Z</dcterms:modified>
  <dc:identifier>DAFYw2fgEjk</dc:identifier>
</cp:coreProperties>
</file>